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49" r:id="rId2"/>
    <p:sldMasterId id="2147484143" r:id="rId3"/>
  </p:sldMasterIdLst>
  <p:notesMasterIdLst>
    <p:notesMasterId r:id="rId15"/>
  </p:notesMasterIdLst>
  <p:handoutMasterIdLst>
    <p:handoutMasterId r:id="rId16"/>
  </p:handoutMasterIdLst>
  <p:sldIdLst>
    <p:sldId id="579" r:id="rId4"/>
    <p:sldId id="661" r:id="rId5"/>
    <p:sldId id="589" r:id="rId6"/>
    <p:sldId id="621" r:id="rId7"/>
    <p:sldId id="663" r:id="rId8"/>
    <p:sldId id="665" r:id="rId9"/>
    <p:sldId id="647" r:id="rId10"/>
    <p:sldId id="667" r:id="rId11"/>
    <p:sldId id="666" r:id="rId12"/>
    <p:sldId id="612" r:id="rId13"/>
    <p:sldId id="586" r:id="rId14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24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92929"/>
    <a:srgbClr val="888888"/>
    <a:srgbClr val="B2B2B2"/>
    <a:srgbClr val="5F5F5F"/>
    <a:srgbClr val="4D4D4D"/>
    <a:srgbClr val="333333"/>
    <a:srgbClr val="BDDE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7" autoAdjust="0"/>
    <p:restoredTop sz="80000" autoAdjust="0"/>
  </p:normalViewPr>
  <p:slideViewPr>
    <p:cSldViewPr snapToObjects="1">
      <p:cViewPr varScale="1">
        <p:scale>
          <a:sx n="116" d="100"/>
          <a:sy n="116" d="100"/>
        </p:scale>
        <p:origin x="-1608" y="-96"/>
      </p:cViewPr>
      <p:guideLst>
        <p:guide orient="horz" pos="2160"/>
        <p:guide pos="2880"/>
        <p:guide pos="3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2148" y="-96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t" anchorCtr="0" compatLnSpc="1">
            <a:prstTxWarp prst="textNoShape">
              <a:avLst/>
            </a:prstTxWarp>
          </a:bodyPr>
          <a:lstStyle>
            <a:lvl1pPr algn="l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4" y="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97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b" anchorCtr="0" compatLnSpc="1">
            <a:prstTxWarp prst="textNoShape">
              <a:avLst/>
            </a:prstTxWarp>
          </a:bodyPr>
          <a:lstStyle>
            <a:lvl1pPr algn="l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4" y="972097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801B54E-9340-4FDD-B0F8-463277109E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89642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t" anchorCtr="0" compatLnSpc="1">
            <a:prstTxWarp prst="textNoShape">
              <a:avLst/>
            </a:prstTxWarp>
          </a:bodyPr>
          <a:lstStyle>
            <a:lvl1pPr algn="l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4" y="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400" y="4860487"/>
            <a:ext cx="5685267" cy="46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97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b" anchorCtr="0" compatLnSpc="1">
            <a:prstTxWarp prst="textNoShape">
              <a:avLst/>
            </a:prstTxWarp>
          </a:bodyPr>
          <a:lstStyle>
            <a:lvl1pPr algn="l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4" y="9720970"/>
            <a:ext cx="3079660" cy="5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4" tIns="47542" rIns="95084" bIns="47542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E299D9E-BAC0-4629-8004-4F2BCF3857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109012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8E3B0-3E20-4BDE-80FC-FF47EF828947}" type="slidenum">
              <a:rPr lang="en-US" altLang="ko-KR" smtClean="0">
                <a:latin typeface="굴림" charset="-127"/>
                <a:ea typeface="굴림" charset="-127"/>
              </a:rPr>
              <a:pPr/>
              <a:t>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57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15254-8F73-4BC2-A16B-4D322C878E16}" type="slidenum">
              <a:rPr lang="en-US" altLang="ko-KR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03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299D9E-BAC0-4629-8004-4F2BCF3857DB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-17463"/>
            <a:ext cx="9144000" cy="6884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262313" y="6480175"/>
            <a:ext cx="2665412" cy="4048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FD46-7CA7-4B8A-9C9E-090967D94F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C1C1-2B2C-4741-B1B0-BADBC17317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A247-C01C-4F93-BD7B-3275798DBC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480175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9FD46-7CA7-4B8A-9C9E-090967D94F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TextBox 5"/>
          <p:cNvSpPr txBox="1"/>
          <p:nvPr userDrawn="1"/>
        </p:nvSpPr>
        <p:spPr>
          <a:xfrm>
            <a:off x="7605466" y="6506302"/>
            <a:ext cx="1328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0" dirty="0" err="1" smtClean="0">
                <a:latin typeface="HY울릉도M" pitchFamily="18" charset="-127"/>
                <a:ea typeface="HY울릉도M" pitchFamily="18" charset="-127"/>
              </a:rPr>
              <a:t>안전제도과</a:t>
            </a:r>
            <a:endParaRPr lang="ko-KR" altLang="en-US" sz="1500" b="0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8" name="그림 7" descr="logo(편집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2495" y="6480174"/>
            <a:ext cx="1838325" cy="3778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DE544-B87C-406F-A1E4-5937A5A771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9D24-B7F0-4AA7-9E3F-9D4A61A150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F74D6-1912-4BB9-9300-84D9031D9E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6" descr="btm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62313" y="6480175"/>
            <a:ext cx="26654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400" b="0"/>
            </a:lvl1pPr>
          </a:lstStyle>
          <a:p>
            <a:pPr>
              <a:defRPr/>
            </a:pPr>
            <a:fld id="{39F5CC32-316E-42F9-8A25-F7CF1C6640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0" y="-26988"/>
            <a:ext cx="9144000" cy="765176"/>
          </a:xfrm>
          <a:prstGeom prst="rect">
            <a:avLst/>
          </a:prstGeom>
          <a:solidFill>
            <a:srgbClr val="5F5F5F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286625" y="6581775"/>
            <a:ext cx="1857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o-KR" altLang="en-US" sz="1050" b="0" dirty="0">
                <a:solidFill>
                  <a:schemeClr val="tx2">
                    <a:lumMod val="60000"/>
                    <a:lumOff val="40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안전관리본부 생활안전과</a:t>
            </a:r>
            <a:endParaRPr lang="ko-KR" altLang="en-US" sz="1050" b="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1030" name="그림 8" descr="안행부.jpg"/>
          <p:cNvPicPr>
            <a:picLocks noChangeAspect="1"/>
          </p:cNvPicPr>
          <p:nvPr userDrawn="1"/>
        </p:nvPicPr>
        <p:blipFill>
          <a:blip r:embed="rId10" cstate="print">
            <a:lum contrast="-20000"/>
          </a:blip>
          <a:srcRect/>
          <a:stretch>
            <a:fillRect/>
          </a:stretch>
        </p:blipFill>
        <p:spPr bwMode="auto">
          <a:xfrm>
            <a:off x="377825" y="6524625"/>
            <a:ext cx="1001713" cy="333375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1979613" cy="115888"/>
          </a:xfrm>
          <a:prstGeom prst="rect">
            <a:avLst/>
          </a:prstGeom>
          <a:solidFill>
            <a:srgbClr val="99CC00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1" name="Rectangle 29"/>
          <p:cNvSpPr>
            <a:spLocks noChangeArrowheads="1"/>
          </p:cNvSpPr>
          <p:nvPr userDrawn="1"/>
        </p:nvSpPr>
        <p:spPr bwMode="auto">
          <a:xfrm>
            <a:off x="1979613" y="-7938"/>
            <a:ext cx="7164387" cy="123826"/>
          </a:xfrm>
          <a:prstGeom prst="rect">
            <a:avLst/>
          </a:prstGeom>
          <a:solidFill>
            <a:srgbClr val="4D4D4D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6"/>
          <p:cNvSpPr>
            <a:spLocks noChangeArrowheads="1"/>
          </p:cNvSpPr>
          <p:nvPr userDrawn="1"/>
        </p:nvSpPr>
        <p:spPr bwMode="auto">
          <a:xfrm>
            <a:off x="0" y="0"/>
            <a:ext cx="1979613" cy="115888"/>
          </a:xfrm>
          <a:prstGeom prst="rect">
            <a:avLst/>
          </a:prstGeom>
          <a:solidFill>
            <a:srgbClr val="99CC00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5" name="Rectangle 29"/>
          <p:cNvSpPr>
            <a:spLocks noChangeArrowheads="1"/>
          </p:cNvSpPr>
          <p:nvPr userDrawn="1"/>
        </p:nvSpPr>
        <p:spPr bwMode="auto">
          <a:xfrm>
            <a:off x="1979613" y="-7938"/>
            <a:ext cx="7164387" cy="123826"/>
          </a:xfrm>
          <a:prstGeom prst="rect">
            <a:avLst/>
          </a:prstGeom>
          <a:solidFill>
            <a:srgbClr val="4D4D4D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419475"/>
            <a:ext cx="9134475" cy="3249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</p:pic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3286116" y="5857892"/>
            <a:ext cx="278473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ko-KR" altLang="en-US" sz="2000" dirty="0" err="1" smtClean="0"/>
              <a:t>국민안전처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안전제도과</a:t>
            </a:r>
            <a:endParaRPr lang="ko-KR" altLang="en-US" sz="2000" dirty="0"/>
          </a:p>
        </p:txBody>
      </p:sp>
      <p:sp>
        <p:nvSpPr>
          <p:cNvPr id="5124" name="Line 15"/>
          <p:cNvSpPr>
            <a:spLocks noChangeShapeType="1"/>
          </p:cNvSpPr>
          <p:nvPr/>
        </p:nvSpPr>
        <p:spPr bwMode="auto">
          <a:xfrm>
            <a:off x="179388" y="1989138"/>
            <a:ext cx="8820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>
            <a:outerShdw dist="63500" dir="2212194" algn="ctr" rotWithShape="0">
              <a:srgbClr val="808080">
                <a:alpha val="50000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1357313" y="1000125"/>
            <a:ext cx="66246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800" dirty="0"/>
              <a:t>『</a:t>
            </a:r>
            <a:r>
              <a:rPr lang="ko-KR" altLang="en-US" sz="2800" dirty="0"/>
              <a:t>어린이놀이시설 안전관리시스템</a:t>
            </a:r>
            <a:r>
              <a:rPr lang="en-US" altLang="ko-KR" sz="2800" dirty="0"/>
              <a:t>』</a:t>
            </a:r>
          </a:p>
          <a:p>
            <a:pPr algn="ctr"/>
            <a:r>
              <a:rPr lang="ko-KR" altLang="en-US" sz="2800" dirty="0" smtClean="0"/>
              <a:t>보험등록 매뉴얼</a:t>
            </a:r>
            <a:endParaRPr lang="ko-KR" altLang="en-US" sz="2800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3952447" y="3506788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0"/>
            <a:r>
              <a:rPr lang="en-US" altLang="ko-KR" dirty="0" smtClean="0"/>
              <a:t>2014. </a:t>
            </a:r>
            <a:r>
              <a:rPr lang="ko-KR" altLang="en-US" dirty="0" smtClean="0"/>
              <a:t> </a:t>
            </a:r>
            <a:r>
              <a:rPr lang="en-US" altLang="ko-KR" dirty="0" smtClean="0"/>
              <a:t>12</a:t>
            </a:r>
            <a:endParaRPr lang="ko-KR" altLang="en-US" dirty="0"/>
          </a:p>
        </p:txBody>
      </p:sp>
      <p:pic>
        <p:nvPicPr>
          <p:cNvPr id="8" name="그림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997" y="214290"/>
            <a:ext cx="1078316" cy="97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529A74-6CE5-4943-98AB-5C7077CF3D69}" type="slidenum">
              <a:rPr lang="en-US" altLang="ko-KR" smtClean="0"/>
              <a:pPr/>
              <a:t>9</a:t>
            </a:fld>
            <a:endParaRPr lang="en-US" altLang="ko-KR" smtClean="0"/>
          </a:p>
        </p:txBody>
      </p:sp>
      <p:sp>
        <p:nvSpPr>
          <p:cNvPr id="16387" name="Rectangle 41"/>
          <p:cNvSpPr>
            <a:spLocks noChangeArrowheads="1"/>
          </p:cNvSpPr>
          <p:nvPr/>
        </p:nvSpPr>
        <p:spPr bwMode="auto">
          <a:xfrm>
            <a:off x="539749" y="44450"/>
            <a:ext cx="78978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 smtClean="0">
                <a:solidFill>
                  <a:schemeClr val="bg1"/>
                </a:solidFill>
              </a:rPr>
              <a:t>3.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관리감독 기관 보험 등록</a:t>
            </a:r>
            <a:r>
              <a:rPr lang="en-US" altLang="ko-KR" sz="2000" b="0" dirty="0" smtClean="0">
                <a:solidFill>
                  <a:schemeClr val="bg1"/>
                </a:solidFill>
              </a:rPr>
              <a:t> -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보험등록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</p:nvPr>
        </p:nvGraphicFramePr>
        <p:xfrm>
          <a:off x="425450" y="5646738"/>
          <a:ext cx="8356600" cy="774700"/>
        </p:xfrm>
        <a:graphic>
          <a:graphicData uri="http://schemas.openxmlformats.org/drawingml/2006/table">
            <a:tbl>
              <a:tblPr/>
              <a:tblGrid>
                <a:gridCol w="1379190"/>
                <a:gridCol w="697741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등록방법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① [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보험가입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]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탭을 클릭 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② [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등록하기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]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버튼을 눌러</a:t>
                      </a:r>
                      <a:r>
                        <a:rPr lang="ko-KR" altLang="en-US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400" kern="0" spc="-11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보험가입정보</a:t>
                      </a:r>
                      <a:r>
                        <a:rPr lang="en-US" altLang="ko-KR" sz="1400" kern="0" spc="-11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입력 후 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[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저장하기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]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  <a:cs typeface="+mn-cs"/>
                        </a:rPr>
                        <a:t>※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주택단지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도시공원 등 동일보험대상 시설이 있는 경우</a:t>
                      </a:r>
                      <a:r>
                        <a:rPr lang="ko-KR" altLang="en-US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선택하면 </a:t>
                      </a:r>
                      <a:r>
                        <a:rPr lang="ko-KR" altLang="en-US" sz="1400" b="0" u="none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일괄등록됨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41" y="781050"/>
            <a:ext cx="7502525" cy="3306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</p:pic>
      <p:cxnSp>
        <p:nvCxnSpPr>
          <p:cNvPr id="16398" name="직선 화살표 연결선 6"/>
          <p:cNvCxnSpPr>
            <a:cxnSpLocks noChangeShapeType="1"/>
          </p:cNvCxnSpPr>
          <p:nvPr/>
        </p:nvCxnSpPr>
        <p:spPr bwMode="auto">
          <a:xfrm rot="5400000">
            <a:off x="8045476" y="4116388"/>
            <a:ext cx="371475" cy="254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9" name="직사각형 7"/>
          <p:cNvSpPr>
            <a:spLocks noChangeArrowheads="1"/>
          </p:cNvSpPr>
          <p:nvPr/>
        </p:nvSpPr>
        <p:spPr bwMode="auto">
          <a:xfrm>
            <a:off x="301893" y="3048000"/>
            <a:ext cx="7805737" cy="24479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6400" name="직사각형 8"/>
          <p:cNvSpPr>
            <a:spLocks noChangeArrowheads="1"/>
          </p:cNvSpPr>
          <p:nvPr/>
        </p:nvSpPr>
        <p:spPr bwMode="auto">
          <a:xfrm>
            <a:off x="8129615" y="3832225"/>
            <a:ext cx="442913" cy="2238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6401" name="직사각형 10"/>
          <p:cNvSpPr>
            <a:spLocks noChangeArrowheads="1"/>
          </p:cNvSpPr>
          <p:nvPr/>
        </p:nvSpPr>
        <p:spPr bwMode="auto">
          <a:xfrm>
            <a:off x="4271963" y="1806575"/>
            <a:ext cx="509587" cy="212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65" y="3067050"/>
            <a:ext cx="7748588" cy="23860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4" name="직사각형 10"/>
          <p:cNvSpPr>
            <a:spLocks noChangeArrowheads="1"/>
          </p:cNvSpPr>
          <p:nvPr/>
        </p:nvSpPr>
        <p:spPr bwMode="auto">
          <a:xfrm>
            <a:off x="362952" y="4568825"/>
            <a:ext cx="195262" cy="8794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7"/>
          <p:cNvGrpSpPr>
            <a:grpSpLocks/>
          </p:cNvGrpSpPr>
          <p:nvPr/>
        </p:nvGrpSpPr>
        <p:grpSpPr bwMode="auto">
          <a:xfrm>
            <a:off x="2428875" y="0"/>
            <a:ext cx="6727825" cy="3665538"/>
            <a:chOff x="1522" y="0"/>
            <a:chExt cx="4238" cy="2309"/>
          </a:xfrm>
        </p:grpSpPr>
        <p:sp>
          <p:nvSpPr>
            <p:cNvPr id="28675" name="Text Box 143"/>
            <p:cNvSpPr txBox="1">
              <a:spLocks noChangeArrowheads="1"/>
            </p:cNvSpPr>
            <p:nvPr/>
          </p:nvSpPr>
          <p:spPr bwMode="auto">
            <a:xfrm>
              <a:off x="1522" y="1260"/>
              <a:ext cx="2745" cy="1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endParaRPr lang="ko-KR" altLang="en-US" sz="3800" b="0"/>
            </a:p>
            <a:p>
              <a:pPr algn="ctr">
                <a:lnSpc>
                  <a:spcPct val="70000"/>
                </a:lnSpc>
              </a:pPr>
              <a:endParaRPr lang="ko-KR" altLang="en-US" sz="5400" b="0"/>
            </a:p>
            <a:p>
              <a:pPr algn="ctr">
                <a:lnSpc>
                  <a:spcPct val="70000"/>
                </a:lnSpc>
              </a:pPr>
              <a:r>
                <a:rPr lang="ko-KR" altLang="en-US" sz="5400" b="0"/>
                <a:t>감사합니다</a:t>
              </a:r>
              <a:r>
                <a:rPr lang="en-US" altLang="ko-KR" sz="5400" b="0"/>
                <a:t>.</a:t>
              </a:r>
              <a:endParaRPr lang="ko-KR" altLang="en-US" sz="5400" b="0"/>
            </a:p>
          </p:txBody>
        </p:sp>
        <p:sp>
          <p:nvSpPr>
            <p:cNvPr id="28676" name="Rectangle 6"/>
            <p:cNvSpPr>
              <a:spLocks noChangeArrowheads="1"/>
            </p:cNvSpPr>
            <p:nvPr/>
          </p:nvSpPr>
          <p:spPr bwMode="auto">
            <a:xfrm>
              <a:off x="3288" y="0"/>
              <a:ext cx="2472" cy="48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algn="ctr"/>
            <a:fld id="{363514C5-6C4C-45CD-8539-D3F2BFFC8F44}" type="slidenum">
              <a:rPr lang="en-US" altLang="ko-KR" smtClean="0"/>
              <a:pPr algn="ctr"/>
              <a:t>1</a:t>
            </a:fld>
            <a:endParaRPr lang="en-US" altLang="ko-KR" dirty="0" smtClean="0"/>
          </a:p>
        </p:txBody>
      </p:sp>
      <p:sp>
        <p:nvSpPr>
          <p:cNvPr id="6147" name="Rectangle 41"/>
          <p:cNvSpPr>
            <a:spLocks noChangeArrowheads="1"/>
          </p:cNvSpPr>
          <p:nvPr/>
        </p:nvSpPr>
        <p:spPr bwMode="auto">
          <a:xfrm>
            <a:off x="539750" y="44450"/>
            <a:ext cx="5924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000" b="0">
                <a:solidFill>
                  <a:schemeClr val="bg1"/>
                </a:solidFill>
              </a:rPr>
              <a:t>차례</a:t>
            </a:r>
          </a:p>
        </p:txBody>
      </p:sp>
      <p:grpSp>
        <p:nvGrpSpPr>
          <p:cNvPr id="2" name="그룹 47"/>
          <p:cNvGrpSpPr>
            <a:grpSpLocks/>
          </p:cNvGrpSpPr>
          <p:nvPr/>
        </p:nvGrpSpPr>
        <p:grpSpPr bwMode="auto">
          <a:xfrm>
            <a:off x="2268538" y="1909756"/>
            <a:ext cx="4752975" cy="590550"/>
            <a:chOff x="3357555" y="1357298"/>
            <a:chExt cx="4753712" cy="589996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3357555" y="1357298"/>
              <a:ext cx="4753712" cy="58999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F6FC6">
                    <a:lumMod val="75000"/>
                  </a:srgbClr>
                </a:gs>
                <a:gs pos="100000">
                  <a:srgbClr val="0F6FC6">
                    <a:lumMod val="60000"/>
                    <a:lumOff val="4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0" scaled="1"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6600000"/>
              </a:lightRig>
            </a:scene3d>
            <a:sp3d>
              <a:bevelT w="127000" h="635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prstClr val="white"/>
                </a:solidFill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 bwMode="auto">
            <a:xfrm>
              <a:off x="3993931" y="1400507"/>
              <a:ext cx="4064220" cy="5140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87000">
                  <a:sysClr val="window" lastClr="FFFFFF">
                    <a:alpha val="74000"/>
                  </a:sysClr>
                </a:gs>
                <a:gs pos="100000">
                  <a:sysClr val="window" lastClr="FFFFFF">
                    <a:alpha val="42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bliqueTopLeft"/>
              <a:lightRig rig="threePt" dir="t"/>
            </a:scene3d>
            <a:sp3d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prstClr val="white"/>
                </a:solidFill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3395662" y="1397793"/>
              <a:ext cx="1002509" cy="5167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>
                    <a:alpha val="70000"/>
                  </a:sysClr>
                </a:gs>
                <a:gs pos="34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984500" y="2011356"/>
            <a:ext cx="389255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spcBef>
                <a:spcPct val="50000"/>
              </a:spcBef>
            </a:pPr>
            <a:r>
              <a:rPr lang="ko-KR" altLang="en-US" sz="2200" dirty="0" smtClean="0"/>
              <a:t>관리주체 보험등록 및 신청</a:t>
            </a:r>
            <a:endParaRPr lang="en-US" altLang="ko-KR" sz="2200" dirty="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314575" y="1968494"/>
            <a:ext cx="70008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3" name="그룹 53"/>
          <p:cNvGrpSpPr>
            <a:grpSpLocks/>
          </p:cNvGrpSpPr>
          <p:nvPr/>
        </p:nvGrpSpPr>
        <p:grpSpPr bwMode="auto">
          <a:xfrm>
            <a:off x="2244725" y="3175009"/>
            <a:ext cx="4868863" cy="590550"/>
            <a:chOff x="3357555" y="2209603"/>
            <a:chExt cx="4753712" cy="589996"/>
          </a:xfrm>
        </p:grpSpPr>
        <p:sp>
          <p:nvSpPr>
            <p:cNvPr id="55" name="모서리가 둥근 직사각형 54"/>
            <p:cNvSpPr/>
            <p:nvPr/>
          </p:nvSpPr>
          <p:spPr bwMode="auto">
            <a:xfrm>
              <a:off x="3357555" y="2209603"/>
              <a:ext cx="4753712" cy="58999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DD9">
                    <a:lumMod val="75000"/>
                  </a:srgbClr>
                </a:gs>
                <a:gs pos="100000">
                  <a:srgbClr val="009DD9">
                    <a:lumMod val="60000"/>
                    <a:lumOff val="40000"/>
                  </a:srgbClr>
                </a:gs>
                <a:gs pos="100000">
                  <a:srgbClr val="0070C0">
                    <a:alpha val="0"/>
                  </a:srgbClr>
                </a:gs>
              </a:gsLst>
              <a:lin ang="0" scaled="1"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6600000"/>
              </a:lightRig>
            </a:scene3d>
            <a:sp3d>
              <a:bevelT w="127000" h="635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prstClr val="white"/>
                </a:solidFill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 bwMode="auto">
            <a:xfrm>
              <a:off x="3993930" y="2252812"/>
              <a:ext cx="4068602" cy="5140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87000">
                  <a:sysClr val="window" lastClr="FFFFFF">
                    <a:alpha val="74000"/>
                  </a:sysClr>
                </a:gs>
                <a:gs pos="100000">
                  <a:sysClr val="window" lastClr="FFFFFF">
                    <a:alpha val="42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bliqueTopLeft"/>
              <a:lightRig rig="threePt" dir="t"/>
            </a:scene3d>
            <a:sp3d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prstClr val="white"/>
                </a:solidFill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3395662" y="2247900"/>
              <a:ext cx="1002509" cy="5167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>
                    <a:alpha val="70000"/>
                  </a:sysClr>
                </a:gs>
                <a:gs pos="34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152" name="Text Box 4"/>
          <p:cNvSpPr txBox="1">
            <a:spLocks noChangeArrowheads="1"/>
          </p:cNvSpPr>
          <p:nvPr/>
        </p:nvSpPr>
        <p:spPr bwMode="auto">
          <a:xfrm>
            <a:off x="2994025" y="3260734"/>
            <a:ext cx="38925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>
              <a:spcBef>
                <a:spcPct val="50000"/>
              </a:spcBef>
            </a:pPr>
            <a:r>
              <a:rPr lang="ko-KR" altLang="en-US" sz="2200" dirty="0" smtClean="0"/>
              <a:t>관리감독 기관 보험등록 승인</a:t>
            </a:r>
            <a:endParaRPr lang="en-US" altLang="ko-KR" sz="2200" dirty="0"/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217738" y="3189296"/>
            <a:ext cx="698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4" name="그룹 59"/>
          <p:cNvGrpSpPr>
            <a:grpSpLocks/>
          </p:cNvGrpSpPr>
          <p:nvPr/>
        </p:nvGrpSpPr>
        <p:grpSpPr bwMode="auto">
          <a:xfrm>
            <a:off x="2266950" y="4411673"/>
            <a:ext cx="4878388" cy="588963"/>
            <a:chOff x="3357555" y="3061908"/>
            <a:chExt cx="4753712" cy="589996"/>
          </a:xfrm>
        </p:grpSpPr>
        <p:sp>
          <p:nvSpPr>
            <p:cNvPr id="61" name="모서리가 둥근 직사각형 60"/>
            <p:cNvSpPr/>
            <p:nvPr/>
          </p:nvSpPr>
          <p:spPr bwMode="auto">
            <a:xfrm>
              <a:off x="3357555" y="3061908"/>
              <a:ext cx="4753712" cy="58999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C9B74"/>
                </a:gs>
                <a:gs pos="100000">
                  <a:srgbClr val="70E2C1"/>
                </a:gs>
                <a:gs pos="100000">
                  <a:srgbClr val="0070C0">
                    <a:alpha val="0"/>
                  </a:srgbClr>
                </a:gs>
              </a:gsLst>
              <a:lin ang="0" scaled="1"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6600000"/>
              </a:lightRig>
            </a:scene3d>
            <a:sp3d>
              <a:bevelT w="127000" h="63500"/>
            </a:sp3d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prstClr val="white"/>
                </a:solidFill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 bwMode="auto">
            <a:xfrm>
              <a:off x="3993931" y="3105117"/>
              <a:ext cx="4064219" cy="51400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/>
                </a:gs>
                <a:gs pos="87000">
                  <a:sysClr val="window" lastClr="FFFFFF">
                    <a:alpha val="74000"/>
                  </a:sysClr>
                </a:gs>
                <a:gs pos="100000">
                  <a:sysClr val="window" lastClr="FFFFFF">
                    <a:alpha val="4200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bliqueTopLeft"/>
              <a:lightRig rig="threePt" dir="t"/>
            </a:scene3d>
            <a:sp3d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prstClr val="white"/>
                </a:solidFill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3395662" y="3102769"/>
              <a:ext cx="1002509" cy="5167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ysClr val="window" lastClr="FFFFFF">
                    <a:alpha val="70000"/>
                  </a:sysClr>
                </a:gs>
                <a:gs pos="34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2312988" y="4411673"/>
            <a:ext cx="7000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156" name="직사각형 64"/>
          <p:cNvSpPr>
            <a:spLocks noChangeArrowheads="1"/>
          </p:cNvSpPr>
          <p:nvPr/>
        </p:nvSpPr>
        <p:spPr bwMode="auto">
          <a:xfrm>
            <a:off x="3014663" y="4491048"/>
            <a:ext cx="4006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ko-KR" altLang="en-US" sz="2200" dirty="0" smtClean="0"/>
              <a:t>관리감독 기관 보험등록</a:t>
            </a:r>
            <a:endParaRPr lang="en-US" altLang="ko-K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E07623-F5FF-4F23-803C-9AEF1C280CEE}" type="slidenum">
              <a:rPr lang="en-US" altLang="ko-KR" smtClean="0"/>
              <a:pPr/>
              <a:t>2</a:t>
            </a:fld>
            <a:endParaRPr lang="en-US" altLang="ko-KR" smtClean="0"/>
          </a:p>
        </p:txBody>
      </p:sp>
      <p:sp>
        <p:nvSpPr>
          <p:cNvPr id="9219" name="Rectangle 41"/>
          <p:cNvSpPr>
            <a:spLocks noChangeArrowheads="1"/>
          </p:cNvSpPr>
          <p:nvPr/>
        </p:nvSpPr>
        <p:spPr bwMode="auto">
          <a:xfrm>
            <a:off x="539750" y="44450"/>
            <a:ext cx="688977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관리주체 보험등록 및 신청 </a:t>
            </a:r>
            <a:r>
              <a:rPr lang="en-US" altLang="ko-KR" sz="2000" b="0" dirty="0">
                <a:solidFill>
                  <a:schemeClr val="bg1"/>
                </a:solidFill>
              </a:rPr>
              <a:t>- </a:t>
            </a:r>
            <a:r>
              <a:rPr lang="ko-KR" altLang="en-US" sz="2000" b="0" dirty="0">
                <a:solidFill>
                  <a:schemeClr val="bg1"/>
                </a:solidFill>
              </a:rPr>
              <a:t>접속 및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놀이시설현황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</p:nvPr>
        </p:nvGraphicFramePr>
        <p:xfrm>
          <a:off x="452846" y="5646738"/>
          <a:ext cx="8177348" cy="731837"/>
        </p:xfrm>
        <a:graphic>
          <a:graphicData uri="http://schemas.openxmlformats.org/drawingml/2006/table">
            <a:tbl>
              <a:tblPr/>
              <a:tblGrid>
                <a:gridCol w="1349606"/>
                <a:gridCol w="6827742"/>
              </a:tblGrid>
              <a:tr h="731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접속방법</a:t>
                      </a:r>
                    </a:p>
                  </a:txBody>
                  <a:tcPr marT="45636" marB="4563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1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① </a:t>
                      </a:r>
                      <a:r>
                        <a:rPr lang="en-US" altLang="ko-KR" sz="1400" b="1" u="sng" kern="1200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+mj-ea"/>
                          <a:cs typeface="Arial" pitchFamily="34" charset="0"/>
                        </a:rPr>
                        <a:t>www.cpf.go.kr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로 접속 </a:t>
                      </a:r>
                      <a:r>
                        <a:rPr lang="en-US" altLang="ko-KR" sz="1400" b="1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② 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좌측 상단의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[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놀이시설현황 </a:t>
                      </a:r>
                      <a:r>
                        <a:rPr lang="en-US" altLang="ko-KR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]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버튼</a:t>
                      </a:r>
                    </a:p>
                  </a:txBody>
                  <a:tcPr marT="45636" marB="4563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그림 5" descr="놀이시설 초기화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846" y="749300"/>
            <a:ext cx="8177348" cy="4751402"/>
          </a:xfrm>
          <a:prstGeom prst="rect">
            <a:avLst/>
          </a:prstGeom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45096" y="1437518"/>
            <a:ext cx="998516" cy="18794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놀이시설현황(시설조회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239" y="764931"/>
            <a:ext cx="8343900" cy="4888523"/>
          </a:xfrm>
          <a:prstGeom prst="rect">
            <a:avLst/>
          </a:prstGeom>
        </p:spPr>
      </p:pic>
      <p:sp>
        <p:nvSpPr>
          <p:cNvPr id="10242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A9BCB5-EA5C-4614-BAFC-5913777B518A}" type="slidenum">
              <a:rPr lang="en-US" altLang="ko-KR" smtClean="0"/>
              <a:pPr/>
              <a:t>3</a:t>
            </a:fld>
            <a:endParaRPr lang="en-US" altLang="ko-KR" smtClean="0"/>
          </a:p>
        </p:txBody>
      </p:sp>
      <p:sp>
        <p:nvSpPr>
          <p:cNvPr id="10243" name="Rectangle 41"/>
          <p:cNvSpPr>
            <a:spLocks noChangeArrowheads="1"/>
          </p:cNvSpPr>
          <p:nvPr/>
        </p:nvSpPr>
        <p:spPr bwMode="auto">
          <a:xfrm>
            <a:off x="539750" y="44450"/>
            <a:ext cx="803277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관리주체 보험등록 및 신청 </a:t>
            </a:r>
            <a:r>
              <a:rPr lang="en-US" altLang="ko-KR" sz="2000" b="0" dirty="0" smtClean="0">
                <a:solidFill>
                  <a:schemeClr val="bg1"/>
                </a:solidFill>
              </a:rPr>
              <a:t>–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놀이시설현황 조회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</p:nvPr>
        </p:nvGraphicFramePr>
        <p:xfrm>
          <a:off x="580179" y="5670307"/>
          <a:ext cx="7992350" cy="774700"/>
        </p:xfrm>
        <a:graphic>
          <a:graphicData uri="http://schemas.openxmlformats.org/drawingml/2006/table">
            <a:tbl>
              <a:tblPr/>
              <a:tblGrid>
                <a:gridCol w="1288266"/>
                <a:gridCol w="6704084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조회방법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①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상세검색</a:t>
                      </a:r>
                      <a:r>
                        <a:rPr lang="ko-KR" altLang="en-US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400" b="0" u="none" kern="1200" baseline="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시설명</a:t>
                      </a:r>
                      <a:r>
                        <a:rPr lang="en-US" altLang="ko-KR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 </a:t>
                      </a:r>
                      <a:r>
                        <a:rPr lang="ko-KR" altLang="en-US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주소</a:t>
                      </a:r>
                      <a:r>
                        <a:rPr lang="en-US" altLang="ko-KR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시설번호 중 </a:t>
                      </a:r>
                      <a:r>
                        <a:rPr lang="en-US" altLang="ko-KR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</a:t>
                      </a:r>
                      <a:r>
                        <a:rPr lang="ko-KR" altLang="en-US" sz="1400" b="0" u="none" kern="12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가지 선택</a:t>
                      </a:r>
                      <a:r>
                        <a:rPr lang="ko-KR" altLang="en-US" sz="140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②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우측에 </a:t>
                      </a:r>
                      <a:r>
                        <a:rPr lang="ko-KR" altLang="en-US" sz="1400" b="0" u="none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놀이시설명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주소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시설번호 입력 후 검색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버튼 클릭 ③ 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놀이시설명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클릭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5" name="직사각형 6"/>
          <p:cNvSpPr>
            <a:spLocks noChangeArrowheads="1"/>
          </p:cNvSpPr>
          <p:nvPr/>
        </p:nvSpPr>
        <p:spPr bwMode="auto">
          <a:xfrm>
            <a:off x="4322518" y="2910246"/>
            <a:ext cx="2113452" cy="17584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0256" name="직사각형 13"/>
          <p:cNvSpPr>
            <a:spLocks noChangeArrowheads="1"/>
          </p:cNvSpPr>
          <p:nvPr/>
        </p:nvSpPr>
        <p:spPr bwMode="auto">
          <a:xfrm>
            <a:off x="3580660" y="2900302"/>
            <a:ext cx="655637" cy="1901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3" name="직사각형 6"/>
          <p:cNvSpPr>
            <a:spLocks noChangeArrowheads="1"/>
          </p:cNvSpPr>
          <p:nvPr/>
        </p:nvSpPr>
        <p:spPr bwMode="auto">
          <a:xfrm>
            <a:off x="2928926" y="5108332"/>
            <a:ext cx="1071570" cy="19344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보험정보 등록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862" y="749299"/>
            <a:ext cx="8328542" cy="4807439"/>
          </a:xfrm>
          <a:prstGeom prst="rect">
            <a:avLst/>
          </a:prstGeom>
        </p:spPr>
      </p:pic>
      <p:sp>
        <p:nvSpPr>
          <p:cNvPr id="10242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A9BCB5-EA5C-4614-BAFC-5913777B518A}" type="slidenum">
              <a:rPr lang="en-US" altLang="ko-KR" smtClean="0"/>
              <a:pPr/>
              <a:t>4</a:t>
            </a:fld>
            <a:endParaRPr lang="en-US" altLang="ko-KR" smtClean="0"/>
          </a:p>
        </p:txBody>
      </p:sp>
      <p:sp>
        <p:nvSpPr>
          <p:cNvPr id="10243" name="Rectangle 41"/>
          <p:cNvSpPr>
            <a:spLocks noChangeArrowheads="1"/>
          </p:cNvSpPr>
          <p:nvPr/>
        </p:nvSpPr>
        <p:spPr bwMode="auto">
          <a:xfrm>
            <a:off x="539750" y="44450"/>
            <a:ext cx="803277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관리주체 보험등록 및 신청 </a:t>
            </a:r>
            <a:r>
              <a:rPr lang="en-US" altLang="ko-KR" sz="2000" b="0" dirty="0" smtClean="0">
                <a:solidFill>
                  <a:schemeClr val="bg1"/>
                </a:solidFill>
              </a:rPr>
              <a:t>–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놀이시설 상세정보 조회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</p:nvPr>
        </p:nvGraphicFramePr>
        <p:xfrm>
          <a:off x="400593" y="5652723"/>
          <a:ext cx="8294999" cy="774700"/>
        </p:xfrm>
        <a:graphic>
          <a:graphicData uri="http://schemas.openxmlformats.org/drawingml/2006/table">
            <a:tbl>
              <a:tblPr/>
              <a:tblGrid>
                <a:gridCol w="1337049"/>
                <a:gridCol w="695795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조회방법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①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보험가입 여부 확인  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②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보험 </a:t>
                      </a:r>
                      <a:r>
                        <a:rPr lang="ko-KR" altLang="en-US" sz="1400" b="0" u="none" kern="1200" dirty="0" err="1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미가입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시 등록 버튼 클릭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6" name="직사각형 13"/>
          <p:cNvSpPr>
            <a:spLocks noChangeArrowheads="1"/>
          </p:cNvSpPr>
          <p:nvPr/>
        </p:nvSpPr>
        <p:spPr bwMode="auto">
          <a:xfrm>
            <a:off x="4000496" y="2749788"/>
            <a:ext cx="1143008" cy="1901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3" name="직사각형 6"/>
          <p:cNvSpPr>
            <a:spLocks noChangeArrowheads="1"/>
          </p:cNvSpPr>
          <p:nvPr/>
        </p:nvSpPr>
        <p:spPr bwMode="auto">
          <a:xfrm>
            <a:off x="6366742" y="4173042"/>
            <a:ext cx="616566" cy="19344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보험가입등록신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593" y="785795"/>
            <a:ext cx="8294999" cy="4786346"/>
          </a:xfrm>
          <a:prstGeom prst="rect">
            <a:avLst/>
          </a:prstGeom>
        </p:spPr>
      </p:pic>
      <p:sp>
        <p:nvSpPr>
          <p:cNvPr id="10242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A9BCB5-EA5C-4614-BAFC-5913777B518A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  <p:sp>
        <p:nvSpPr>
          <p:cNvPr id="10243" name="Rectangle 41"/>
          <p:cNvSpPr>
            <a:spLocks noChangeArrowheads="1"/>
          </p:cNvSpPr>
          <p:nvPr/>
        </p:nvSpPr>
        <p:spPr bwMode="auto">
          <a:xfrm>
            <a:off x="539750" y="44450"/>
            <a:ext cx="803277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 smtClean="0">
                <a:solidFill>
                  <a:schemeClr val="bg1"/>
                </a:solidFill>
              </a:rPr>
              <a:t>1.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관리주체 보험등록 및 신청 </a:t>
            </a:r>
            <a:r>
              <a:rPr lang="en-US" altLang="ko-KR" sz="2000" b="0" dirty="0" smtClean="0">
                <a:solidFill>
                  <a:schemeClr val="bg1"/>
                </a:solidFill>
              </a:rPr>
              <a:t>–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놀이시설 상세정보 조회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</p:nvPr>
        </p:nvGraphicFramePr>
        <p:xfrm>
          <a:off x="400593" y="5679099"/>
          <a:ext cx="8294999" cy="774700"/>
        </p:xfrm>
        <a:graphic>
          <a:graphicData uri="http://schemas.openxmlformats.org/drawingml/2006/table">
            <a:tbl>
              <a:tblPr/>
              <a:tblGrid>
                <a:gridCol w="1337049"/>
                <a:gridCol w="6957950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등록방법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①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등록자성명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전화번호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증서번호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상품명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보험사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가입일자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만기일자 등록 및      </a:t>
                      </a:r>
                      <a:endParaRPr lang="en-US" altLang="ko-KR" sz="1400" b="0" u="none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  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보험증서 첨부  </a:t>
                      </a: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② </a:t>
                      </a:r>
                      <a:r>
                        <a:rPr lang="ko-KR" altLang="en-US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저장하기 클릭 → 신청완료</a:t>
                      </a:r>
                      <a:r>
                        <a:rPr lang="en-US" altLang="ko-KR" sz="1200" b="0" u="none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u="none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관리감독기관 승인 후 시스템반영</a:t>
                      </a:r>
                      <a:r>
                        <a:rPr lang="en-US" altLang="ko-KR" sz="1200" b="0" u="none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r>
                        <a:rPr lang="ko-KR" altLang="en-US" sz="1200" b="0" u="none" kern="1200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endParaRPr lang="ko-KR" altLang="en-US" sz="1200" b="0" kern="1200" dirty="0" smtClean="0">
                        <a:solidFill>
                          <a:srgbClr val="FF0000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6" name="직사각형 13"/>
          <p:cNvSpPr>
            <a:spLocks noChangeArrowheads="1"/>
          </p:cNvSpPr>
          <p:nvPr/>
        </p:nvSpPr>
        <p:spPr bwMode="auto">
          <a:xfrm>
            <a:off x="2033196" y="1613316"/>
            <a:ext cx="538540" cy="1901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3" name="직사각형 6"/>
          <p:cNvSpPr>
            <a:spLocks noChangeArrowheads="1"/>
          </p:cNvSpPr>
          <p:nvPr/>
        </p:nvSpPr>
        <p:spPr bwMode="auto">
          <a:xfrm>
            <a:off x="7724064" y="3866420"/>
            <a:ext cx="616566" cy="19344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1" name="직사각형 13"/>
          <p:cNvSpPr>
            <a:spLocks noChangeArrowheads="1"/>
          </p:cNvSpPr>
          <p:nvPr/>
        </p:nvSpPr>
        <p:spPr bwMode="auto">
          <a:xfrm>
            <a:off x="2036132" y="1801254"/>
            <a:ext cx="892794" cy="1901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2" name="직사각형 13"/>
          <p:cNvSpPr>
            <a:spLocks noChangeArrowheads="1"/>
          </p:cNvSpPr>
          <p:nvPr/>
        </p:nvSpPr>
        <p:spPr bwMode="auto">
          <a:xfrm>
            <a:off x="2036132" y="2238674"/>
            <a:ext cx="892794" cy="19019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036132" y="2417449"/>
            <a:ext cx="1821488" cy="17628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036132" y="2605018"/>
            <a:ext cx="1821488" cy="15576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6" name="직사각형 13"/>
          <p:cNvSpPr>
            <a:spLocks noChangeArrowheads="1"/>
          </p:cNvSpPr>
          <p:nvPr/>
        </p:nvSpPr>
        <p:spPr bwMode="auto">
          <a:xfrm>
            <a:off x="2033195" y="2810178"/>
            <a:ext cx="613289" cy="15283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7" name="직사각형 13"/>
          <p:cNvSpPr>
            <a:spLocks noChangeArrowheads="1"/>
          </p:cNvSpPr>
          <p:nvPr/>
        </p:nvSpPr>
        <p:spPr bwMode="auto">
          <a:xfrm>
            <a:off x="6584333" y="2812374"/>
            <a:ext cx="613289" cy="15283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8" name="직사각형 13"/>
          <p:cNvSpPr>
            <a:spLocks noChangeArrowheads="1"/>
          </p:cNvSpPr>
          <p:nvPr/>
        </p:nvSpPr>
        <p:spPr bwMode="auto">
          <a:xfrm>
            <a:off x="2000232" y="3500438"/>
            <a:ext cx="1500198" cy="15283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보험가입승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616" y="766257"/>
            <a:ext cx="8326316" cy="4782897"/>
          </a:xfrm>
          <a:prstGeom prst="rect">
            <a:avLst/>
          </a:prstGeom>
        </p:spPr>
      </p:pic>
      <p:sp>
        <p:nvSpPr>
          <p:cNvPr id="16386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529A74-6CE5-4943-98AB-5C7077CF3D69}" type="slidenum">
              <a:rPr lang="en-US" altLang="ko-KR" smtClean="0"/>
              <a:pPr/>
              <a:t>6</a:t>
            </a:fld>
            <a:endParaRPr lang="en-US" altLang="ko-KR" smtClean="0"/>
          </a:p>
        </p:txBody>
      </p:sp>
      <p:sp>
        <p:nvSpPr>
          <p:cNvPr id="16387" name="Rectangle 41"/>
          <p:cNvSpPr>
            <a:spLocks noChangeArrowheads="1"/>
          </p:cNvSpPr>
          <p:nvPr/>
        </p:nvSpPr>
        <p:spPr bwMode="auto">
          <a:xfrm>
            <a:off x="539749" y="44450"/>
            <a:ext cx="78348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>
                <a:solidFill>
                  <a:schemeClr val="bg1"/>
                </a:solidFill>
              </a:rPr>
              <a:t>2.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관리감독기관 보험등록 승인 </a:t>
            </a:r>
            <a:r>
              <a:rPr lang="en-US" altLang="ko-KR" sz="2000" b="0" dirty="0" smtClean="0">
                <a:solidFill>
                  <a:schemeClr val="bg1"/>
                </a:solidFill>
              </a:rPr>
              <a:t>–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개별시설 승인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460737577"/>
              </p:ext>
            </p:extLst>
          </p:nvPr>
        </p:nvGraphicFramePr>
        <p:xfrm>
          <a:off x="563534" y="5638214"/>
          <a:ext cx="8080432" cy="774700"/>
        </p:xfrm>
        <a:graphic>
          <a:graphicData uri="http://schemas.openxmlformats.org/drawingml/2006/table">
            <a:tbl>
              <a:tblPr/>
              <a:tblGrid>
                <a:gridCol w="1333611"/>
                <a:gridCol w="6746821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보험신청 확인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①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로그인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&gt;</a:t>
                      </a:r>
                      <a:r>
                        <a:rPr kumimoji="0" lang="ko-K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나의시설보기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클릭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&gt;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기본정보관리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&gt;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보험가입승인 선택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헤드라인M"/>
                        <a:ea typeface="HY헤드라인M"/>
                        <a:cs typeface="+mn-cs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②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보험상품명 클릭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0"/>
          <p:cNvSpPr>
            <a:spLocks noChangeArrowheads="1"/>
          </p:cNvSpPr>
          <p:nvPr/>
        </p:nvSpPr>
        <p:spPr bwMode="auto">
          <a:xfrm>
            <a:off x="2517881" y="1807255"/>
            <a:ext cx="762015" cy="1490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0" name="직사각형 10"/>
          <p:cNvSpPr>
            <a:spLocks noChangeArrowheads="1"/>
          </p:cNvSpPr>
          <p:nvPr/>
        </p:nvSpPr>
        <p:spPr bwMode="auto">
          <a:xfrm>
            <a:off x="5929322" y="3683978"/>
            <a:ext cx="1357322" cy="17584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  <p:extLst>
      <p:ext uri="{BB962C8B-B14F-4D97-AF65-F5344CB8AC3E}">
        <p14:creationId xmlns="" xmlns:p14="http://schemas.microsoft.com/office/powerpoint/2010/main" val="3307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보험가입승인 상세화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823" y="784467"/>
            <a:ext cx="8361485" cy="4789855"/>
          </a:xfrm>
          <a:prstGeom prst="rect">
            <a:avLst/>
          </a:prstGeom>
        </p:spPr>
      </p:pic>
      <p:sp>
        <p:nvSpPr>
          <p:cNvPr id="16386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529A74-6CE5-4943-98AB-5C7077CF3D69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  <p:sp>
        <p:nvSpPr>
          <p:cNvPr id="16387" name="Rectangle 41"/>
          <p:cNvSpPr>
            <a:spLocks noChangeArrowheads="1"/>
          </p:cNvSpPr>
          <p:nvPr/>
        </p:nvSpPr>
        <p:spPr bwMode="auto">
          <a:xfrm>
            <a:off x="539749" y="44450"/>
            <a:ext cx="78348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>
                <a:solidFill>
                  <a:schemeClr val="bg1"/>
                </a:solidFill>
              </a:rPr>
              <a:t>2.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관리감독기관 보험등록 승인 </a:t>
            </a:r>
            <a:r>
              <a:rPr lang="en-US" altLang="ko-KR" sz="2000" b="0" dirty="0" smtClean="0">
                <a:solidFill>
                  <a:schemeClr val="bg1"/>
                </a:solidFill>
              </a:rPr>
              <a:t>–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개별시설 승인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460737577"/>
              </p:ext>
            </p:extLst>
          </p:nvPr>
        </p:nvGraphicFramePr>
        <p:xfrm>
          <a:off x="415192" y="5646738"/>
          <a:ext cx="8280400" cy="774700"/>
        </p:xfrm>
        <a:graphic>
          <a:graphicData uri="http://schemas.openxmlformats.org/drawingml/2006/table">
            <a:tbl>
              <a:tblPr/>
              <a:tblGrid>
                <a:gridCol w="1366614"/>
                <a:gridCol w="6913786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확인 및 승인방법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①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보험증서 다운로드 후 관리주체가 등록한 보험정보 확인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헤드라인M"/>
                        <a:ea typeface="HY헤드라인M"/>
                        <a:cs typeface="+mn-cs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ko-KR" sz="1400" b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②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특이사항 없을 시 승인하기 버튼 클릭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직사각형 10"/>
          <p:cNvSpPr>
            <a:spLocks noChangeArrowheads="1"/>
          </p:cNvSpPr>
          <p:nvPr/>
        </p:nvSpPr>
        <p:spPr bwMode="auto">
          <a:xfrm>
            <a:off x="7095392" y="5354961"/>
            <a:ext cx="539649" cy="14023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  <p:extLst>
      <p:ext uri="{BB962C8B-B14F-4D97-AF65-F5344CB8AC3E}">
        <p14:creationId xmlns="" xmlns:p14="http://schemas.microsoft.com/office/powerpoint/2010/main" val="3307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보험가입승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616" y="766257"/>
            <a:ext cx="8326316" cy="3352193"/>
          </a:xfrm>
          <a:prstGeom prst="rect">
            <a:avLst/>
          </a:prstGeom>
        </p:spPr>
      </p:pic>
      <p:sp>
        <p:nvSpPr>
          <p:cNvPr id="16386" name="슬라이드 번호 개체 틀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529A74-6CE5-4943-98AB-5C7077CF3D69}" type="slidenum">
              <a:rPr lang="en-US" altLang="ko-KR" smtClean="0"/>
              <a:pPr/>
              <a:t>8</a:t>
            </a:fld>
            <a:endParaRPr lang="en-US" altLang="ko-KR" smtClean="0"/>
          </a:p>
        </p:txBody>
      </p:sp>
      <p:sp>
        <p:nvSpPr>
          <p:cNvPr id="16387" name="Rectangle 41"/>
          <p:cNvSpPr>
            <a:spLocks noChangeArrowheads="1"/>
          </p:cNvSpPr>
          <p:nvPr/>
        </p:nvSpPr>
        <p:spPr bwMode="auto">
          <a:xfrm>
            <a:off x="539749" y="44450"/>
            <a:ext cx="78348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b="0" dirty="0">
                <a:solidFill>
                  <a:schemeClr val="bg1"/>
                </a:solidFill>
              </a:rPr>
              <a:t>2.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관리감독기관 보험등록 승인 </a:t>
            </a:r>
            <a:r>
              <a:rPr lang="en-US" altLang="ko-KR" sz="2000" b="0" dirty="0">
                <a:solidFill>
                  <a:schemeClr val="bg1"/>
                </a:solidFill>
              </a:rPr>
              <a:t>- </a:t>
            </a:r>
            <a:r>
              <a:rPr lang="ko-KR" altLang="en-US" sz="2000" b="0" dirty="0" smtClean="0">
                <a:solidFill>
                  <a:schemeClr val="bg1"/>
                </a:solidFill>
              </a:rPr>
              <a:t>일괄승인</a:t>
            </a:r>
            <a:endParaRPr lang="ko-KR" alt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8" name="Group 30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460737577"/>
              </p:ext>
            </p:extLst>
          </p:nvPr>
        </p:nvGraphicFramePr>
        <p:xfrm>
          <a:off x="425450" y="5646738"/>
          <a:ext cx="8217388" cy="774700"/>
        </p:xfrm>
        <a:graphic>
          <a:graphicData uri="http://schemas.openxmlformats.org/drawingml/2006/table">
            <a:tbl>
              <a:tblPr/>
              <a:tblGrid>
                <a:gridCol w="1356214"/>
                <a:gridCol w="6861174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등록방법</a:t>
                      </a: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▪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로그인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&gt;</a:t>
                      </a:r>
                      <a:r>
                        <a:rPr kumimoji="0" lang="ko-KR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나의시설보기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클릭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&gt;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기본정보관리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&gt;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보험가입승인 선택</a:t>
                      </a:r>
                      <a:endParaRPr kumimoji="0" lang="en-US" altLang="ko-KR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HY헤드라인M"/>
                        <a:ea typeface="HY헤드라인M"/>
                        <a:cs typeface="+mn-cs"/>
                      </a:endParaRP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▪</a:t>
                      </a:r>
                      <a:r>
                        <a:rPr kumimoji="0" lang="en-US" altLang="ko-K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 </a:t>
                      </a:r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Y헤드라인M"/>
                          <a:ea typeface="HY헤드라인M"/>
                          <a:cs typeface="+mn-cs"/>
                        </a:rPr>
                        <a:t>시설번호 앞 박스 체크 후 승인 버튼 클릭</a:t>
                      </a:r>
                      <a:endParaRPr lang="ko-KR" altLang="en-US" sz="1400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5646" marB="45646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직사각형 10"/>
          <p:cNvSpPr>
            <a:spLocks noChangeArrowheads="1"/>
          </p:cNvSpPr>
          <p:nvPr/>
        </p:nvSpPr>
        <p:spPr bwMode="auto">
          <a:xfrm>
            <a:off x="548541" y="2615704"/>
            <a:ext cx="146052" cy="148366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sp>
        <p:nvSpPr>
          <p:cNvPr id="15" name="직사각형 10"/>
          <p:cNvSpPr>
            <a:spLocks noChangeArrowheads="1"/>
          </p:cNvSpPr>
          <p:nvPr/>
        </p:nvSpPr>
        <p:spPr bwMode="auto">
          <a:xfrm>
            <a:off x="2517881" y="1464596"/>
            <a:ext cx="762015" cy="1490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  <p:pic>
        <p:nvPicPr>
          <p:cNvPr id="9" name="그림 8" descr="보험가입승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29" y="4357694"/>
            <a:ext cx="8283389" cy="1214446"/>
          </a:xfrm>
          <a:prstGeom prst="rect">
            <a:avLst/>
          </a:prstGeom>
        </p:spPr>
      </p:pic>
      <p:sp>
        <p:nvSpPr>
          <p:cNvPr id="10" name="직사각형 10"/>
          <p:cNvSpPr>
            <a:spLocks noChangeArrowheads="1"/>
          </p:cNvSpPr>
          <p:nvPr/>
        </p:nvSpPr>
        <p:spPr bwMode="auto">
          <a:xfrm>
            <a:off x="7709647" y="5423116"/>
            <a:ext cx="410450" cy="1260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latinLnBrk="0"/>
            <a:endParaRPr lang="ko-KR" altLang="en-US" sz="2400" b="0"/>
          </a:p>
        </p:txBody>
      </p:sp>
    </p:spTree>
    <p:extLst>
      <p:ext uri="{BB962C8B-B14F-4D97-AF65-F5344CB8AC3E}">
        <p14:creationId xmlns="" xmlns:p14="http://schemas.microsoft.com/office/powerpoint/2010/main" val="33075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35921" dir="2700000">
            <a:srgbClr val="99CCFF"/>
          </a:prstShdw>
        </a:effec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1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19119</TotalTime>
  <Words>278</Words>
  <Application>Microsoft Office PowerPoint</Application>
  <PresentationFormat>화면 슬라이드 쇼(4:3)</PresentationFormat>
  <Paragraphs>54</Paragraphs>
  <Slides>11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기본 디자인</vt:lpstr>
      <vt:lpstr>1_기본 디자인</vt:lpstr>
      <vt:lpstr>2_기본 디자인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(주)누리미디어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어린이놀이시설 안전관리시스템</dc:title>
  <dc:creator>행정안전부</dc:creator>
  <cp:lastModifiedBy>Administrator</cp:lastModifiedBy>
  <cp:revision>1412</cp:revision>
  <cp:lastPrinted>2014-01-23T12:15:59Z</cp:lastPrinted>
  <dcterms:created xsi:type="dcterms:W3CDTF">2005-03-01T17:13:21Z</dcterms:created>
  <dcterms:modified xsi:type="dcterms:W3CDTF">2015-03-04T05:59:26Z</dcterms:modified>
</cp:coreProperties>
</file>